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D0C8B3AB-FDB4-4F4E-B738-225B19D952A2}">
  <a:tblStyle styleId="{D0C8B3AB-FDB4-4F4E-B738-225B19D952A2}"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snapToGrid="0">
      <p:cViewPr>
        <p:scale>
          <a:sx n="78" d="100"/>
          <a:sy n="78" d="100"/>
        </p:scale>
        <p:origin x="-276" y="-294"/>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1edbe685f6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1edbe685f6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 order to make poor performance management improve the project scheduling process will help in making the planning process more accurate. The time for the project will start from May to July. </a:t>
            </a: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1edbe685f6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1edbe685f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From the above section, it has been found that the issues regarding Tesco has become increased in the competitive world and need improvement. By implementing effective strategies planning and analysis of stakeholder management can highly benefit the company. Also, building a team and improving the decision-making process by engaging every employee will make a positive outcome.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21edbe685f6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21edbe685f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1edbe685f6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1edbe685f6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21edbe685f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21edbe685f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Tesco is the leading multination retail company in the UK and it has been known as the largest retail industry with more than 6800 locations across Europe. The company serves their customers and the community in order to become more established and achieve a better opportunity. The main aim of the company is to serve the customer with good quality and affordable food effectively.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1edbe685f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1edbe685f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 recent days, as the competition level has increased the company has faced such issues in managing performance. With a poor communication process, it becomes difficult for the employees to set goals and improve the work process. This highly impacts the work environment. Also, a lack of skill and knowledge brings difficulties to the individuals and it may decrease the productivity level. Showing recognition or appreciation for the performance of the employees is necessary which was being an issue for the company.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21edbe685f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21edbe685f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aim is to identify the impact of poor performance in the retail industry and manage the revenue failure issue. In order to make the optimization of the poor performance management of the company which is leading to revenue failure and increasing difficulties. By identifying the specific issues regarding poor performance and executing effective strategies can utilize and increase the productivity level in the company.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1edbe685f6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1edbe685f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In the present study the strength, weaknesses, opportunities and threats has been observed. The strength of the company is that it is the largest retail company in the UK with growing diversified stires and attracting people more. It has obtained many international awards. As the largest company, it has also faced issues regarding failed operations in the financial process and poor performance. Also, it has obtained many opportunities such as in online shopping, emerging market opportunities and others. The threat to the company is based on the economic crisis and issues with the supply chain management.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21edbe685f6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21edbe685f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The analysis has helped in providing the economic factors and using different tools for making the strategies update in the business procedure. It helps to increase the macro-environmental factors efficiently.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1edbe685f6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1edbe685f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By the implementation process of Porter’s 5 force analysis, the understanding level in identifying the affecting factors regarding profitability can be achieved efficiently. This will highly guide in order to improve the business strategy and increase the competitive advantage. </a:t>
            </a:r>
            <a:endParaRPr sz="1200" b="1">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1edbe685f6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1edbe685f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Thorugh the stakeholder analysis process, Tesco can achieve its goals and increase its performance level. Ensuring the stakeholders can provide different ideas and planning techniques that can be included in the poor performance management and increase the revenue structure. Also, it provides high guidance in team direction and helps in developing a team.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1edbe685f6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1edbe685f6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For making an improvement to the poor performance management of Tesco, individual opinions could provide guidance. The primary data can be included for generating several views from the employees and collecting information for the improvement process.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0" y="0"/>
            <a:ext cx="9144000" cy="2052600"/>
          </a:xfrm>
          <a:prstGeom prst="rect">
            <a:avLst/>
          </a:prstGeom>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b" anchorCtr="0">
            <a:normAutofit/>
          </a:bodyPr>
          <a:lstStyle/>
          <a:p>
            <a:pPr marL="0" lvl="0" indent="0" algn="ctr" rtl="0">
              <a:lnSpc>
                <a:spcPct val="150000"/>
              </a:lnSpc>
              <a:spcBef>
                <a:spcPts val="0"/>
              </a:spcBef>
              <a:spcAft>
                <a:spcPts val="0"/>
              </a:spcAft>
              <a:buClr>
                <a:schemeClr val="dk1"/>
              </a:buClr>
              <a:buSzPts val="1100"/>
              <a:buFont typeface="Arial"/>
              <a:buNone/>
            </a:pPr>
            <a:r>
              <a:rPr lang="en-US" sz="2400" b="1" dirty="0" smtClean="0">
                <a:latin typeface="Times New Roman"/>
                <a:ea typeface="Times New Roman"/>
                <a:cs typeface="Times New Roman"/>
                <a:sym typeface="Times New Roman"/>
              </a:rPr>
              <a:t>POOR PERFORMANCE MANAGEMENT ISSUE LEADING TO REVENUE FAILURE IN THE RETAIL INDUSTRY OF THE UK: A CASE OF TESCO </a:t>
            </a:r>
            <a:endParaRPr lang="en-US" sz="2400" dirty="0"/>
          </a:p>
        </p:txBody>
      </p:sp>
      <p:pic>
        <p:nvPicPr>
          <p:cNvPr id="26626" name="Picture 2" descr="File:Tesco Logo.svg - Wikipedia"/>
          <p:cNvPicPr>
            <a:picLocks noChangeAspect="1" noChangeArrowheads="1"/>
          </p:cNvPicPr>
          <p:nvPr/>
        </p:nvPicPr>
        <p:blipFill>
          <a:blip r:embed="rId3"/>
          <a:srcRect/>
          <a:stretch>
            <a:fillRect/>
          </a:stretch>
        </p:blipFill>
        <p:spPr bwMode="auto">
          <a:xfrm>
            <a:off x="0" y="2570762"/>
            <a:ext cx="9102921" cy="2196310"/>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2"/>
          <p:cNvSpPr txBox="1">
            <a:spLocks noGrp="1"/>
          </p:cNvSpPr>
          <p:nvPr>
            <p:ph type="title"/>
          </p:nvPr>
        </p:nvSpPr>
        <p:spPr>
          <a:xfrm>
            <a:off x="-56100" y="-464250"/>
            <a:ext cx="9144000" cy="572700"/>
          </a:xfrm>
          <a:prstGeom prst="rect">
            <a:avLst/>
          </a:prstGeom>
          <a:solidFill>
            <a:srgbClr val="FFF2CC"/>
          </a:solidFill>
        </p:spPr>
        <p:txBody>
          <a:bodyPr spcFirstLastPara="1" wrap="square" lIns="91425" tIns="91425" rIns="91425" bIns="91425" anchor="t" anchorCtr="0">
            <a:normAutofit fontScale="90000"/>
          </a:bodyPr>
          <a:lstStyle/>
          <a:p>
            <a:pPr marL="0" lvl="0" indent="0" algn="ctr" rtl="0">
              <a:lnSpc>
                <a:spcPct val="150000"/>
              </a:lnSpc>
              <a:spcBef>
                <a:spcPts val="0"/>
              </a:spcBef>
              <a:spcAft>
                <a:spcPts val="0"/>
              </a:spcAft>
              <a:buClr>
                <a:schemeClr val="dk1"/>
              </a:buClr>
              <a:buSzPts val="1100"/>
              <a:buFont typeface="Arial"/>
              <a:buNone/>
            </a:pPr>
            <a:r>
              <a:rPr lang="en" sz="2200" b="1">
                <a:latin typeface="Times New Roman"/>
                <a:ea typeface="Times New Roman"/>
                <a:cs typeface="Times New Roman"/>
                <a:sym typeface="Times New Roman"/>
              </a:rPr>
              <a:t>Project schedule</a:t>
            </a:r>
            <a:endParaRPr sz="3800"/>
          </a:p>
        </p:txBody>
      </p:sp>
      <p:graphicFrame>
        <p:nvGraphicFramePr>
          <p:cNvPr id="111" name="Google Shape;111;p22"/>
          <p:cNvGraphicFramePr/>
          <p:nvPr/>
        </p:nvGraphicFramePr>
        <p:xfrm>
          <a:off x="-55325" y="108375"/>
          <a:ext cx="9143925" cy="5315400"/>
        </p:xfrm>
        <a:graphic>
          <a:graphicData uri="http://schemas.openxmlformats.org/drawingml/2006/table">
            <a:tbl>
              <a:tblPr>
                <a:noFill/>
                <a:tableStyleId>{D0C8B3AB-FDB4-4F4E-B738-225B19D952A2}</a:tableStyleId>
              </a:tblPr>
              <a:tblGrid>
                <a:gridCol w="1306275"/>
                <a:gridCol w="1306275"/>
                <a:gridCol w="1306275"/>
                <a:gridCol w="1306275"/>
                <a:gridCol w="1306275"/>
                <a:gridCol w="1306275"/>
                <a:gridCol w="1306275"/>
              </a:tblGrid>
              <a:tr h="536625">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Activity </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1st May-10th May </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11th May-20th May </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21st May to 10th June</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11th June-20th June</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21st June-2nd July</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3rd July-20th July</a:t>
                      </a:r>
                      <a:endParaRPr sz="1200" b="1">
                        <a:latin typeface="Times New Roman"/>
                        <a:ea typeface="Times New Roman"/>
                        <a:cs typeface="Times New Roman"/>
                        <a:sym typeface="Times New Roman"/>
                      </a:endParaRPr>
                    </a:p>
                  </a:txBody>
                  <a:tcPr marL="63500" marR="63500" marT="63500" marB="63500"/>
                </a:tc>
              </a:tr>
              <a:tr h="536625">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Selecting Organization</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0000FF"/>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r>
              <a:tr h="536625">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Issues of the organization</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FFFF00"/>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r>
              <a:tr h="536625">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Research objectives</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E06666"/>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FFFFFF"/>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r>
              <a:tr h="340100">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SWOT Analysis</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741B47"/>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FFFFFF"/>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r>
              <a:tr h="340100">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PESTLE analysis</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351C75"/>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r>
              <a:tr h="735250">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Analysis of Porter’s 5 force model</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F1C232"/>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r>
              <a:tr h="536625">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Stakeholder analysis</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1155CC"/>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r>
              <a:tr h="536625">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Methodolological view</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6AA84F"/>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FFFFFF"/>
                    </a:solidFill>
                  </a:tcPr>
                </a:tc>
              </a:tr>
              <a:tr h="340100">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Scheduling</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980000"/>
                    </a:solidFill>
                  </a:tcPr>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FFFFFF"/>
                    </a:solidFill>
                  </a:tcPr>
                </a:tc>
              </a:tr>
              <a:tr h="340100">
                <a:tc>
                  <a:txBody>
                    <a:bodyPr/>
                    <a:lstStyle/>
                    <a:p>
                      <a:pPr marL="0" lvl="0" indent="0" algn="l" rtl="0">
                        <a:spcBef>
                          <a:spcPts val="0"/>
                        </a:spcBef>
                        <a:spcAft>
                          <a:spcPts val="0"/>
                        </a:spcAft>
                        <a:buNone/>
                      </a:pPr>
                      <a:r>
                        <a:rPr lang="en" sz="1200" b="1">
                          <a:latin typeface="Times New Roman"/>
                          <a:ea typeface="Times New Roman"/>
                          <a:cs typeface="Times New Roman"/>
                          <a:sym typeface="Times New Roman"/>
                        </a:rPr>
                        <a:t>Final Submission </a:t>
                      </a:r>
                      <a:endParaRPr sz="1200" b="1">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tc>
                <a:tc>
                  <a:txBody>
                    <a:bodyPr/>
                    <a:lstStyle/>
                    <a:p>
                      <a:pPr marL="0" lvl="0" indent="0" algn="l" rtl="0">
                        <a:spcBef>
                          <a:spcPts val="0"/>
                        </a:spcBef>
                        <a:spcAft>
                          <a:spcPts val="0"/>
                        </a:spcAft>
                        <a:buNone/>
                      </a:pPr>
                      <a:endParaRPr sz="1200">
                        <a:latin typeface="Times New Roman"/>
                        <a:ea typeface="Times New Roman"/>
                        <a:cs typeface="Times New Roman"/>
                        <a:sym typeface="Times New Roman"/>
                      </a:endParaRPr>
                    </a:p>
                  </a:txBody>
                  <a:tcPr marL="63500" marR="63500" marT="63500" marB="63500">
                    <a:solidFill>
                      <a:srgbClr val="9900FF"/>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5246625" y="414375"/>
            <a:ext cx="4045500" cy="5727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b="1">
                <a:latin typeface="Times New Roman"/>
                <a:ea typeface="Times New Roman"/>
                <a:cs typeface="Times New Roman"/>
                <a:sym typeface="Times New Roman"/>
              </a:rPr>
              <a:t> Conclusion</a:t>
            </a:r>
            <a:endParaRPr/>
          </a:p>
        </p:txBody>
      </p:sp>
      <p:sp>
        <p:nvSpPr>
          <p:cNvPr id="117" name="Google Shape;117;p23"/>
          <p:cNvSpPr txBox="1">
            <a:spLocks noGrp="1"/>
          </p:cNvSpPr>
          <p:nvPr>
            <p:ph type="body" idx="1"/>
          </p:nvPr>
        </p:nvSpPr>
        <p:spPr>
          <a:xfrm>
            <a:off x="3989975" y="1152475"/>
            <a:ext cx="4842300" cy="3416400"/>
          </a:xfrm>
          <a:prstGeom prst="rect">
            <a:avLst/>
          </a:prstGeom>
        </p:spPr>
        <p:txBody>
          <a:bodyPr spcFirstLastPara="1" wrap="square" lIns="91425" tIns="91425" rIns="91425" bIns="91425" anchor="t" anchorCtr="0">
            <a:noAutofit/>
          </a:bodyPr>
          <a:lstStyle/>
          <a:p>
            <a:pPr marL="457200" lvl="0" indent="-336550" algn="just" rtl="0">
              <a:lnSpc>
                <a:spcPct val="150000"/>
              </a:lnSpc>
              <a:spcBef>
                <a:spcPts val="0"/>
              </a:spcBef>
              <a:spcAft>
                <a:spcPts val="0"/>
              </a:spcAft>
              <a:buClr>
                <a:schemeClr val="dk1"/>
              </a:buClr>
              <a:buSzPts val="1700"/>
              <a:buFont typeface="Times New Roman"/>
              <a:buChar char="●"/>
            </a:pPr>
            <a:r>
              <a:rPr lang="en" sz="1700">
                <a:solidFill>
                  <a:schemeClr val="dk1"/>
                </a:solidFill>
                <a:latin typeface="Times New Roman"/>
                <a:ea typeface="Times New Roman"/>
                <a:cs typeface="Times New Roman"/>
                <a:sym typeface="Times New Roman"/>
              </a:rPr>
              <a:t>The analysis of the stakeholder management can improve the quality of performance </a:t>
            </a:r>
            <a:endParaRPr sz="1700">
              <a:solidFill>
                <a:schemeClr val="dk1"/>
              </a:solidFill>
              <a:latin typeface="Times New Roman"/>
              <a:ea typeface="Times New Roman"/>
              <a:cs typeface="Times New Roman"/>
              <a:sym typeface="Times New Roman"/>
            </a:endParaRPr>
          </a:p>
          <a:p>
            <a:pPr marL="457200" lvl="0" indent="-336550" algn="just" rtl="0">
              <a:lnSpc>
                <a:spcPct val="150000"/>
              </a:lnSpc>
              <a:spcBef>
                <a:spcPts val="0"/>
              </a:spcBef>
              <a:spcAft>
                <a:spcPts val="0"/>
              </a:spcAft>
              <a:buClr>
                <a:schemeClr val="dk1"/>
              </a:buClr>
              <a:buSzPts val="1700"/>
              <a:buFont typeface="Times New Roman"/>
              <a:buChar char="●"/>
            </a:pPr>
            <a:r>
              <a:rPr lang="en" sz="1700">
                <a:solidFill>
                  <a:schemeClr val="dk1"/>
                </a:solidFill>
                <a:latin typeface="Times New Roman"/>
                <a:ea typeface="Times New Roman"/>
                <a:cs typeface="Times New Roman"/>
                <a:sym typeface="Times New Roman"/>
              </a:rPr>
              <a:t>The involvement of primary data can help to identify and gather effective ideas </a:t>
            </a:r>
            <a:endParaRPr sz="1700">
              <a:solidFill>
                <a:schemeClr val="dk1"/>
              </a:solidFill>
              <a:latin typeface="Times New Roman"/>
              <a:ea typeface="Times New Roman"/>
              <a:cs typeface="Times New Roman"/>
              <a:sym typeface="Times New Roman"/>
            </a:endParaRPr>
          </a:p>
          <a:p>
            <a:pPr marL="457200" lvl="0" indent="-336550" algn="just" rtl="0">
              <a:lnSpc>
                <a:spcPct val="150000"/>
              </a:lnSpc>
              <a:spcBef>
                <a:spcPts val="0"/>
              </a:spcBef>
              <a:spcAft>
                <a:spcPts val="0"/>
              </a:spcAft>
              <a:buClr>
                <a:schemeClr val="dk1"/>
              </a:buClr>
              <a:buSzPts val="1700"/>
              <a:buFont typeface="Times New Roman"/>
              <a:buChar char="●"/>
            </a:pPr>
            <a:r>
              <a:rPr lang="en" sz="1700">
                <a:solidFill>
                  <a:schemeClr val="dk1"/>
                </a:solidFill>
                <a:latin typeface="Times New Roman"/>
                <a:ea typeface="Times New Roman"/>
                <a:cs typeface="Times New Roman"/>
                <a:sym typeface="Times New Roman"/>
              </a:rPr>
              <a:t>Building teams and improving decision-making process for making communication effective can help in utilizing poor performance management </a:t>
            </a:r>
            <a:endParaRPr sz="170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sz="1700"/>
          </a:p>
        </p:txBody>
      </p:sp>
      <p:pic>
        <p:nvPicPr>
          <p:cNvPr id="118" name="Google Shape;118;p23"/>
          <p:cNvPicPr preferRelativeResize="0"/>
          <p:nvPr/>
        </p:nvPicPr>
        <p:blipFill>
          <a:blip r:embed="rId3">
            <a:alphaModFix/>
          </a:blip>
          <a:stretch>
            <a:fillRect/>
          </a:stretch>
        </p:blipFill>
        <p:spPr>
          <a:xfrm>
            <a:off x="87150" y="987075"/>
            <a:ext cx="3944550" cy="34164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4"/>
          <p:cNvSpPr txBox="1">
            <a:spLocks noGrp="1"/>
          </p:cNvSpPr>
          <p:nvPr>
            <p:ph type="title"/>
          </p:nvPr>
        </p:nvSpPr>
        <p:spPr>
          <a:xfrm>
            <a:off x="311700" y="445025"/>
            <a:ext cx="8520600" cy="572700"/>
          </a:xfrm>
          <a:prstGeom prst="rect">
            <a:avLst/>
          </a:prstGeom>
          <a:solidFill>
            <a:srgbClr val="FFD966"/>
          </a:solidFill>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3000" b="1">
                <a:latin typeface="Times New Roman"/>
                <a:ea typeface="Times New Roman"/>
                <a:cs typeface="Times New Roman"/>
                <a:sym typeface="Times New Roman"/>
              </a:rPr>
              <a:t>References</a:t>
            </a:r>
            <a:endParaRPr sz="3000"/>
          </a:p>
        </p:txBody>
      </p:sp>
      <p:sp>
        <p:nvSpPr>
          <p:cNvPr id="124" name="Google Shape;124;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rtl="0">
              <a:lnSpc>
                <a:spcPct val="150000"/>
              </a:lnSpc>
              <a:spcBef>
                <a:spcPts val="1200"/>
              </a:spcBef>
              <a:spcAft>
                <a:spcPts val="0"/>
              </a:spcAft>
              <a:buNone/>
            </a:pPr>
            <a:r>
              <a:rPr lang="en" sz="1400" i="1">
                <a:solidFill>
                  <a:srgbClr val="222222"/>
                </a:solidFill>
                <a:highlight>
                  <a:srgbClr val="FFFFFF"/>
                </a:highlight>
                <a:latin typeface="Times New Roman"/>
                <a:ea typeface="Times New Roman"/>
                <a:cs typeface="Times New Roman"/>
                <a:sym typeface="Times New Roman"/>
              </a:rPr>
              <a:t>Tesco - Supermarkets: Online Groceries, Clubcard &amp; Recipes</a:t>
            </a:r>
            <a:r>
              <a:rPr lang="en" sz="1400">
                <a:solidFill>
                  <a:srgbClr val="222222"/>
                </a:solidFill>
                <a:highlight>
                  <a:srgbClr val="FFFFFF"/>
                </a:highlight>
                <a:latin typeface="Times New Roman"/>
                <a:ea typeface="Times New Roman"/>
                <a:cs typeface="Times New Roman"/>
                <a:sym typeface="Times New Roman"/>
              </a:rPr>
              <a:t> (2023) </a:t>
            </a:r>
            <a:r>
              <a:rPr lang="en" sz="1400" i="1">
                <a:solidFill>
                  <a:srgbClr val="222222"/>
                </a:solidFill>
                <a:highlight>
                  <a:srgbClr val="FFFFFF"/>
                </a:highlight>
                <a:latin typeface="Times New Roman"/>
                <a:ea typeface="Times New Roman"/>
                <a:cs typeface="Times New Roman"/>
                <a:sym typeface="Times New Roman"/>
              </a:rPr>
              <a:t>Homepage</a:t>
            </a:r>
            <a:r>
              <a:rPr lang="en" sz="1400">
                <a:solidFill>
                  <a:srgbClr val="222222"/>
                </a:solidFill>
                <a:highlight>
                  <a:srgbClr val="FFFFFF"/>
                </a:highlight>
                <a:latin typeface="Times New Roman"/>
                <a:ea typeface="Times New Roman"/>
                <a:cs typeface="Times New Roman"/>
                <a:sym typeface="Times New Roman"/>
              </a:rPr>
              <a:t>. Available at: https://www.tesco.com/ (Accessed: April 28, 2023)</a:t>
            </a:r>
            <a:endParaRPr sz="1700">
              <a:solidFill>
                <a:srgbClr val="222222"/>
              </a:solidFill>
              <a:highlight>
                <a:srgbClr val="FFFFFF"/>
              </a:highlight>
              <a:latin typeface="Times New Roman"/>
              <a:ea typeface="Times New Roman"/>
              <a:cs typeface="Times New Roman"/>
              <a:sym typeface="Times New Roman"/>
            </a:endParaRPr>
          </a:p>
          <a:p>
            <a:pPr marL="0" lvl="0" indent="0" algn="just" rtl="0">
              <a:lnSpc>
                <a:spcPct val="150000"/>
              </a:lnSpc>
              <a:spcBef>
                <a:spcPts val="1200"/>
              </a:spcBef>
              <a:spcAft>
                <a:spcPts val="0"/>
              </a:spcAft>
              <a:buClr>
                <a:schemeClr val="dk1"/>
              </a:buClr>
              <a:buSzPts val="1100"/>
              <a:buFont typeface="Arial"/>
              <a:buNone/>
            </a:pPr>
            <a:r>
              <a:rPr lang="en" sz="1400">
                <a:solidFill>
                  <a:srgbClr val="222222"/>
                </a:solidFill>
                <a:highlight>
                  <a:srgbClr val="FFFFFF"/>
                </a:highlight>
                <a:latin typeface="Times New Roman"/>
                <a:ea typeface="Times New Roman"/>
                <a:cs typeface="Times New Roman"/>
                <a:sym typeface="Times New Roman"/>
              </a:rPr>
              <a:t>Mostaghel, R., Oghazi, P., Parida, V. and Sohrabpour, V., 2022. Digitalization driven retail business model innovation: Evaluation of past and avenues for future research trends. </a:t>
            </a:r>
            <a:r>
              <a:rPr lang="en" sz="1400" i="1">
                <a:solidFill>
                  <a:srgbClr val="222222"/>
                </a:solidFill>
                <a:highlight>
                  <a:srgbClr val="FFFFFF"/>
                </a:highlight>
                <a:latin typeface="Times New Roman"/>
                <a:ea typeface="Times New Roman"/>
                <a:cs typeface="Times New Roman"/>
                <a:sym typeface="Times New Roman"/>
              </a:rPr>
              <a:t>Journal of Business Research</a:t>
            </a:r>
            <a:r>
              <a:rPr lang="en" sz="1400">
                <a:solidFill>
                  <a:srgbClr val="222222"/>
                </a:solidFill>
                <a:highlight>
                  <a:srgbClr val="FFFFFF"/>
                </a:highlight>
                <a:latin typeface="Times New Roman"/>
                <a:ea typeface="Times New Roman"/>
                <a:cs typeface="Times New Roman"/>
                <a:sym typeface="Times New Roman"/>
              </a:rPr>
              <a:t>, </a:t>
            </a:r>
            <a:r>
              <a:rPr lang="en" sz="1400" i="1">
                <a:solidFill>
                  <a:srgbClr val="222222"/>
                </a:solidFill>
                <a:highlight>
                  <a:srgbClr val="FFFFFF"/>
                </a:highlight>
                <a:latin typeface="Times New Roman"/>
                <a:ea typeface="Times New Roman"/>
                <a:cs typeface="Times New Roman"/>
                <a:sym typeface="Times New Roman"/>
              </a:rPr>
              <a:t>146</a:t>
            </a:r>
            <a:r>
              <a:rPr lang="en" sz="1400">
                <a:solidFill>
                  <a:srgbClr val="222222"/>
                </a:solidFill>
                <a:highlight>
                  <a:srgbClr val="FFFFFF"/>
                </a:highlight>
                <a:latin typeface="Times New Roman"/>
                <a:ea typeface="Times New Roman"/>
                <a:cs typeface="Times New Roman"/>
                <a:sym typeface="Times New Roman"/>
              </a:rPr>
              <a:t>, pp.134-145.</a:t>
            </a:r>
            <a:endParaRPr sz="1400">
              <a:solidFill>
                <a:srgbClr val="222222"/>
              </a:solidFill>
              <a:highlight>
                <a:srgbClr val="FFFFFF"/>
              </a:highlight>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SzPts val="1100"/>
              <a:buFont typeface="Arial"/>
              <a:buNone/>
            </a:pPr>
            <a:r>
              <a:rPr lang="en" sz="1400">
                <a:solidFill>
                  <a:srgbClr val="222222"/>
                </a:solidFill>
                <a:highlight>
                  <a:srgbClr val="FFFFFF"/>
                </a:highlight>
                <a:latin typeface="Times New Roman"/>
                <a:ea typeface="Times New Roman"/>
                <a:cs typeface="Times New Roman"/>
                <a:sym typeface="Times New Roman"/>
              </a:rPr>
              <a:t>Paulino, E.P., 2022. Amplifying organizational performance from business intelligence: Business analytics implementation in the retail industry. </a:t>
            </a:r>
            <a:r>
              <a:rPr lang="en" sz="1400" i="1">
                <a:solidFill>
                  <a:srgbClr val="222222"/>
                </a:solidFill>
                <a:highlight>
                  <a:srgbClr val="FFFFFF"/>
                </a:highlight>
                <a:latin typeface="Times New Roman"/>
                <a:ea typeface="Times New Roman"/>
                <a:cs typeface="Times New Roman"/>
                <a:sym typeface="Times New Roman"/>
              </a:rPr>
              <a:t>Journal of Entrepreneurship, Management and Innovation</a:t>
            </a:r>
            <a:r>
              <a:rPr lang="en" sz="1400">
                <a:solidFill>
                  <a:srgbClr val="222222"/>
                </a:solidFill>
                <a:highlight>
                  <a:srgbClr val="FFFFFF"/>
                </a:highlight>
                <a:latin typeface="Times New Roman"/>
                <a:ea typeface="Times New Roman"/>
                <a:cs typeface="Times New Roman"/>
                <a:sym typeface="Times New Roman"/>
              </a:rPr>
              <a:t>, </a:t>
            </a:r>
            <a:r>
              <a:rPr lang="en" sz="1400" i="1">
                <a:solidFill>
                  <a:srgbClr val="222222"/>
                </a:solidFill>
                <a:highlight>
                  <a:srgbClr val="FFFFFF"/>
                </a:highlight>
                <a:latin typeface="Times New Roman"/>
                <a:ea typeface="Times New Roman"/>
                <a:cs typeface="Times New Roman"/>
                <a:sym typeface="Times New Roman"/>
              </a:rPr>
              <a:t>18</a:t>
            </a:r>
            <a:r>
              <a:rPr lang="en" sz="1400">
                <a:solidFill>
                  <a:srgbClr val="222222"/>
                </a:solidFill>
                <a:highlight>
                  <a:srgbClr val="FFFFFF"/>
                </a:highlight>
                <a:latin typeface="Times New Roman"/>
                <a:ea typeface="Times New Roman"/>
                <a:cs typeface="Times New Roman"/>
                <a:sym typeface="Times New Roman"/>
              </a:rPr>
              <a:t>(2), pp.69-104.</a:t>
            </a:r>
            <a:endParaRPr sz="1400">
              <a:solidFill>
                <a:srgbClr val="222222"/>
              </a:solidFill>
              <a:highlight>
                <a:srgbClr val="FFFFFF"/>
              </a:highlight>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SzPts val="1100"/>
              <a:buFont typeface="Arial"/>
              <a:buNone/>
            </a:pPr>
            <a:r>
              <a:rPr lang="en" sz="1400">
                <a:solidFill>
                  <a:srgbClr val="222222"/>
                </a:solidFill>
                <a:highlight>
                  <a:srgbClr val="FFFFFF"/>
                </a:highlight>
                <a:latin typeface="Times New Roman"/>
                <a:ea typeface="Times New Roman"/>
                <a:cs typeface="Times New Roman"/>
                <a:sym typeface="Times New Roman"/>
              </a:rPr>
              <a:t>Bushe, B., 2019. The causes and impact of business failure among small to micro and medium enterprises in South Africa. </a:t>
            </a:r>
            <a:r>
              <a:rPr lang="en" sz="1400" i="1">
                <a:solidFill>
                  <a:srgbClr val="222222"/>
                </a:solidFill>
                <a:highlight>
                  <a:srgbClr val="FFFFFF"/>
                </a:highlight>
                <a:latin typeface="Times New Roman"/>
                <a:ea typeface="Times New Roman"/>
                <a:cs typeface="Times New Roman"/>
                <a:sym typeface="Times New Roman"/>
              </a:rPr>
              <a:t>Africa’s Public Service Delivery and Performance Review</a:t>
            </a:r>
            <a:r>
              <a:rPr lang="en" sz="1400">
                <a:solidFill>
                  <a:srgbClr val="222222"/>
                </a:solidFill>
                <a:highlight>
                  <a:srgbClr val="FFFFFF"/>
                </a:highlight>
                <a:latin typeface="Times New Roman"/>
                <a:ea typeface="Times New Roman"/>
                <a:cs typeface="Times New Roman"/>
                <a:sym typeface="Times New Roman"/>
              </a:rPr>
              <a:t>, </a:t>
            </a:r>
            <a:r>
              <a:rPr lang="en" sz="1400" i="1">
                <a:solidFill>
                  <a:srgbClr val="222222"/>
                </a:solidFill>
                <a:highlight>
                  <a:srgbClr val="FFFFFF"/>
                </a:highlight>
                <a:latin typeface="Times New Roman"/>
                <a:ea typeface="Times New Roman"/>
                <a:cs typeface="Times New Roman"/>
                <a:sym typeface="Times New Roman"/>
              </a:rPr>
              <a:t>7</a:t>
            </a:r>
            <a:r>
              <a:rPr lang="en" sz="1400">
                <a:solidFill>
                  <a:srgbClr val="222222"/>
                </a:solidFill>
                <a:highlight>
                  <a:srgbClr val="FFFFFF"/>
                </a:highlight>
                <a:latin typeface="Times New Roman"/>
                <a:ea typeface="Times New Roman"/>
                <a:cs typeface="Times New Roman"/>
                <a:sym typeface="Times New Roman"/>
              </a:rPr>
              <a:t>(1), pp.1-26.</a:t>
            </a:r>
            <a:endParaRPr sz="1400">
              <a:solidFill>
                <a:srgbClr val="222222"/>
              </a:solidFill>
              <a:highlight>
                <a:srgbClr val="FFFFFF"/>
              </a:highlight>
              <a:latin typeface="Times New Roman"/>
              <a:ea typeface="Times New Roman"/>
              <a:cs typeface="Times New Roman"/>
              <a:sym typeface="Times New Roman"/>
            </a:endParaRPr>
          </a:p>
          <a:p>
            <a:pPr marL="0" lvl="0" indent="0" algn="just" rtl="0">
              <a:lnSpc>
                <a:spcPct val="150000"/>
              </a:lnSpc>
              <a:spcBef>
                <a:spcPts val="0"/>
              </a:spcBef>
              <a:spcAft>
                <a:spcPts val="0"/>
              </a:spcAft>
              <a:buNone/>
            </a:pPr>
            <a:r>
              <a:rPr lang="en" sz="1400">
                <a:solidFill>
                  <a:srgbClr val="222222"/>
                </a:solidFill>
                <a:highlight>
                  <a:srgbClr val="FFFFFF"/>
                </a:highlight>
                <a:latin typeface="Times New Roman"/>
                <a:ea typeface="Times New Roman"/>
                <a:cs typeface="Times New Roman"/>
                <a:sym typeface="Times New Roman"/>
              </a:rPr>
              <a:t>Madhani, P.M., 2023. Human Resources Analytics: Leveraging Human Resources for Enhancing Business Performance. </a:t>
            </a:r>
            <a:r>
              <a:rPr lang="en" sz="1400" i="1">
                <a:solidFill>
                  <a:srgbClr val="222222"/>
                </a:solidFill>
                <a:highlight>
                  <a:srgbClr val="FFFFFF"/>
                </a:highlight>
                <a:latin typeface="Times New Roman"/>
                <a:ea typeface="Times New Roman"/>
                <a:cs typeface="Times New Roman"/>
                <a:sym typeface="Times New Roman"/>
              </a:rPr>
              <a:t>Compensation &amp; Benefits Review</a:t>
            </a:r>
            <a:r>
              <a:rPr lang="en" sz="1400">
                <a:solidFill>
                  <a:srgbClr val="222222"/>
                </a:solidFill>
                <a:highlight>
                  <a:srgbClr val="FFFFFF"/>
                </a:highlight>
                <a:latin typeface="Times New Roman"/>
                <a:ea typeface="Times New Roman"/>
                <a:cs typeface="Times New Roman"/>
                <a:sym typeface="Times New Roman"/>
              </a:rPr>
              <a:t>, </a:t>
            </a:r>
            <a:r>
              <a:rPr lang="en" sz="1400" i="1">
                <a:solidFill>
                  <a:srgbClr val="222222"/>
                </a:solidFill>
                <a:highlight>
                  <a:srgbClr val="FFFFFF"/>
                </a:highlight>
                <a:latin typeface="Times New Roman"/>
                <a:ea typeface="Times New Roman"/>
                <a:cs typeface="Times New Roman"/>
                <a:sym typeface="Times New Roman"/>
              </a:rPr>
              <a:t>55</a:t>
            </a:r>
            <a:r>
              <a:rPr lang="en" sz="1400">
                <a:solidFill>
                  <a:srgbClr val="222222"/>
                </a:solidFill>
                <a:highlight>
                  <a:srgbClr val="FFFFFF"/>
                </a:highlight>
                <a:latin typeface="Times New Roman"/>
                <a:ea typeface="Times New Roman"/>
                <a:cs typeface="Times New Roman"/>
                <a:sym typeface="Times New Roman"/>
              </a:rPr>
              <a:t>(1), pp.31-45.</a:t>
            </a:r>
            <a:endParaRPr sz="1400">
              <a:solidFill>
                <a:srgbClr val="222222"/>
              </a:solidFill>
              <a:highlight>
                <a:srgbClr val="FFFFFF"/>
              </a:highlight>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SzPts val="1100"/>
              <a:buFont typeface="Arial"/>
              <a:buNone/>
            </a:pPr>
            <a:endParaRPr sz="1400">
              <a:solidFill>
                <a:srgbClr val="222222"/>
              </a:solidFill>
              <a:highlight>
                <a:srgbClr val="FFFFFF"/>
              </a:highlight>
              <a:latin typeface="Times New Roman"/>
              <a:ea typeface="Times New Roman"/>
              <a:cs typeface="Times New Roman"/>
              <a:sym typeface="Times New Roman"/>
            </a:endParaRPr>
          </a:p>
          <a:p>
            <a:pPr marL="0" lvl="0" indent="0" algn="l" rtl="0">
              <a:spcBef>
                <a:spcPts val="0"/>
              </a:spcBef>
              <a:spcAft>
                <a:spcPts val="1200"/>
              </a:spcAft>
              <a:buNone/>
            </a:pP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25"/>
          <p:cNvPicPr preferRelativeResize="0"/>
          <p:nvPr/>
        </p:nvPicPr>
        <p:blipFill>
          <a:blip r:embed="rId3">
            <a:alphaModFix/>
          </a:blip>
          <a:stretch>
            <a:fillRect/>
          </a:stretch>
        </p:blipFill>
        <p:spPr>
          <a:xfrm>
            <a:off x="0" y="40638"/>
            <a:ext cx="9056325" cy="5062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310850"/>
            <a:ext cx="4777800" cy="572700"/>
          </a:xfrm>
          <a:prstGeom prst="rect">
            <a:avLst/>
          </a:prstGeom>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Clr>
                <a:schemeClr val="dk1"/>
              </a:buClr>
              <a:buSzPts val="1100"/>
              <a:buFont typeface="Arial"/>
              <a:buNone/>
            </a:pPr>
            <a:r>
              <a:rPr lang="en" sz="2200" b="1">
                <a:latin typeface="Times New Roman"/>
                <a:ea typeface="Times New Roman"/>
                <a:cs typeface="Times New Roman"/>
                <a:sym typeface="Times New Roman"/>
              </a:rPr>
              <a:t>Introduction and Overview of Tesco</a:t>
            </a:r>
            <a:endParaRPr sz="2200">
              <a:latin typeface="Times New Roman"/>
              <a:ea typeface="Times New Roman"/>
              <a:cs typeface="Times New Roman"/>
              <a:sym typeface="Times New Roman"/>
            </a:endParaRPr>
          </a:p>
        </p:txBody>
      </p:sp>
      <p:sp>
        <p:nvSpPr>
          <p:cNvPr id="60" name="Google Shape;60;p14"/>
          <p:cNvSpPr txBox="1">
            <a:spLocks noGrp="1"/>
          </p:cNvSpPr>
          <p:nvPr>
            <p:ph type="body" idx="1"/>
          </p:nvPr>
        </p:nvSpPr>
        <p:spPr>
          <a:xfrm>
            <a:off x="311700" y="1152475"/>
            <a:ext cx="4526400" cy="3416400"/>
          </a:xfrm>
          <a:prstGeom prst="rect">
            <a:avLst/>
          </a:prstGeom>
        </p:spPr>
        <p:txBody>
          <a:bodyPr spcFirstLastPara="1" wrap="square" lIns="91425" tIns="91425" rIns="91425" bIns="91425" anchor="t" anchorCtr="0">
            <a:normAutofit fontScale="92500" lnSpcReduction="10000"/>
          </a:bodyPr>
          <a:lstStyle/>
          <a:p>
            <a:pPr marL="457200" lvl="0" indent="-340201" algn="just" rtl="0">
              <a:lnSpc>
                <a:spcPct val="150000"/>
              </a:lnSpc>
              <a:spcBef>
                <a:spcPts val="0"/>
              </a:spcBef>
              <a:spcAft>
                <a:spcPts val="0"/>
              </a:spcAft>
              <a:buClr>
                <a:schemeClr val="dk1"/>
              </a:buClr>
              <a:buSzPct val="100000"/>
              <a:buFont typeface="Times New Roman"/>
              <a:buChar char="●"/>
            </a:pPr>
            <a:r>
              <a:rPr lang="en" sz="1900">
                <a:solidFill>
                  <a:schemeClr val="dk1"/>
                </a:solidFill>
                <a:latin typeface="Times New Roman"/>
                <a:ea typeface="Times New Roman"/>
                <a:cs typeface="Times New Roman"/>
                <a:sym typeface="Times New Roman"/>
              </a:rPr>
              <a:t>It has represented information on the British multinational retail company Tesco </a:t>
            </a:r>
            <a:endParaRPr sz="1900">
              <a:solidFill>
                <a:schemeClr val="dk1"/>
              </a:solidFill>
              <a:latin typeface="Times New Roman"/>
              <a:ea typeface="Times New Roman"/>
              <a:cs typeface="Times New Roman"/>
              <a:sym typeface="Times New Roman"/>
            </a:endParaRPr>
          </a:p>
          <a:p>
            <a:pPr marL="457200" lvl="0" indent="-340201" algn="just" rtl="0">
              <a:lnSpc>
                <a:spcPct val="150000"/>
              </a:lnSpc>
              <a:spcBef>
                <a:spcPts val="0"/>
              </a:spcBef>
              <a:spcAft>
                <a:spcPts val="0"/>
              </a:spcAft>
              <a:buClr>
                <a:schemeClr val="dk1"/>
              </a:buClr>
              <a:buSzPct val="100000"/>
              <a:buFont typeface="Times New Roman"/>
              <a:buChar char="●"/>
            </a:pPr>
            <a:r>
              <a:rPr lang="en" sz="1900">
                <a:solidFill>
                  <a:schemeClr val="dk1"/>
                </a:solidFill>
                <a:latin typeface="Times New Roman"/>
                <a:ea typeface="Times New Roman"/>
                <a:cs typeface="Times New Roman"/>
                <a:sym typeface="Times New Roman"/>
              </a:rPr>
              <a:t>It is one of the largest retail industry with more than 6800 locations </a:t>
            </a:r>
            <a:endParaRPr sz="1900">
              <a:solidFill>
                <a:schemeClr val="dk1"/>
              </a:solidFill>
              <a:latin typeface="Times New Roman"/>
              <a:ea typeface="Times New Roman"/>
              <a:cs typeface="Times New Roman"/>
              <a:sym typeface="Times New Roman"/>
            </a:endParaRPr>
          </a:p>
          <a:p>
            <a:pPr marL="457200" lvl="0" indent="-340201" algn="just" rtl="0">
              <a:lnSpc>
                <a:spcPct val="150000"/>
              </a:lnSpc>
              <a:spcBef>
                <a:spcPts val="0"/>
              </a:spcBef>
              <a:spcAft>
                <a:spcPts val="0"/>
              </a:spcAft>
              <a:buClr>
                <a:schemeClr val="dk1"/>
              </a:buClr>
              <a:buSzPct val="100000"/>
              <a:buFont typeface="Times New Roman"/>
              <a:buChar char="●"/>
            </a:pPr>
            <a:r>
              <a:rPr lang="en" sz="1900">
                <a:solidFill>
                  <a:schemeClr val="dk1"/>
                </a:solidFill>
                <a:latin typeface="Times New Roman"/>
                <a:ea typeface="Times New Roman"/>
                <a:cs typeface="Times New Roman"/>
                <a:sym typeface="Times New Roman"/>
              </a:rPr>
              <a:t>The company aim to serve healthy, affordable and sustainable food to customers</a:t>
            </a:r>
            <a:endParaRPr sz="190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sz="1900"/>
          </a:p>
        </p:txBody>
      </p:sp>
      <p:pic>
        <p:nvPicPr>
          <p:cNvPr id="61" name="Google Shape;61;p14"/>
          <p:cNvPicPr preferRelativeResize="0"/>
          <p:nvPr/>
        </p:nvPicPr>
        <p:blipFill rotWithShape="1">
          <a:blip r:embed="rId3">
            <a:alphaModFix/>
          </a:blip>
          <a:srcRect t="-17523" b="-14927"/>
          <a:stretch/>
        </p:blipFill>
        <p:spPr>
          <a:xfrm>
            <a:off x="5170350" y="916625"/>
            <a:ext cx="3749699" cy="33102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4572000" y="109550"/>
            <a:ext cx="42603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600" b="1">
                <a:latin typeface="Times New Roman"/>
                <a:ea typeface="Times New Roman"/>
                <a:cs typeface="Times New Roman"/>
                <a:sym typeface="Times New Roman"/>
              </a:rPr>
              <a:t> Issue of performance management of Tesco</a:t>
            </a:r>
            <a:endParaRPr sz="2600"/>
          </a:p>
        </p:txBody>
      </p:sp>
      <p:sp>
        <p:nvSpPr>
          <p:cNvPr id="67" name="Google Shape;67;p15"/>
          <p:cNvSpPr txBox="1">
            <a:spLocks noGrp="1"/>
          </p:cNvSpPr>
          <p:nvPr>
            <p:ph type="body" idx="1"/>
          </p:nvPr>
        </p:nvSpPr>
        <p:spPr>
          <a:xfrm>
            <a:off x="4246125" y="1152475"/>
            <a:ext cx="4586100" cy="3416400"/>
          </a:xfrm>
          <a:prstGeom prst="rect">
            <a:avLst/>
          </a:prstGeom>
        </p:spPr>
        <p:txBody>
          <a:bodyPr spcFirstLastPara="1" wrap="square" lIns="91425" tIns="91425" rIns="91425" bIns="91425" anchor="t" anchorCtr="0">
            <a:noAutofit/>
          </a:bodyPr>
          <a:lstStyle/>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The organisation faced issues regarding poor communication with the co-workers</a:t>
            </a:r>
            <a:endParaRPr sz="1900">
              <a:solidFill>
                <a:schemeClr val="dk1"/>
              </a:solidFill>
              <a:latin typeface="Times New Roman"/>
              <a:ea typeface="Times New Roman"/>
              <a:cs typeface="Times New Roman"/>
              <a:sym typeface="Times New Roman"/>
            </a:endParaRPr>
          </a:p>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A lack of skill and knowledge in employment has been evaluated in the work process</a:t>
            </a:r>
            <a:endParaRPr sz="1900">
              <a:solidFill>
                <a:schemeClr val="dk1"/>
              </a:solidFill>
              <a:latin typeface="Times New Roman"/>
              <a:ea typeface="Times New Roman"/>
              <a:cs typeface="Times New Roman"/>
              <a:sym typeface="Times New Roman"/>
            </a:endParaRPr>
          </a:p>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The issue regarding the lack of recognition (</a:t>
            </a:r>
            <a:r>
              <a:rPr lang="en" sz="1900">
                <a:solidFill>
                  <a:srgbClr val="222222"/>
                </a:solidFill>
                <a:highlight>
                  <a:srgbClr val="FFFFFF"/>
                </a:highlight>
                <a:latin typeface="Times New Roman"/>
                <a:ea typeface="Times New Roman"/>
                <a:cs typeface="Times New Roman"/>
                <a:sym typeface="Times New Roman"/>
              </a:rPr>
              <a:t>Mostaghel </a:t>
            </a:r>
            <a:r>
              <a:rPr lang="en" sz="1900" i="1">
                <a:solidFill>
                  <a:srgbClr val="222222"/>
                </a:solidFill>
                <a:highlight>
                  <a:srgbClr val="FFFFFF"/>
                </a:highlight>
                <a:latin typeface="Times New Roman"/>
                <a:ea typeface="Times New Roman"/>
                <a:cs typeface="Times New Roman"/>
                <a:sym typeface="Times New Roman"/>
              </a:rPr>
              <a:t>et al.</a:t>
            </a:r>
            <a:r>
              <a:rPr lang="en" sz="1900">
                <a:solidFill>
                  <a:srgbClr val="222222"/>
                </a:solidFill>
                <a:highlight>
                  <a:srgbClr val="FFFFFF"/>
                </a:highlight>
                <a:latin typeface="Times New Roman"/>
                <a:ea typeface="Times New Roman"/>
                <a:cs typeface="Times New Roman"/>
                <a:sym typeface="Times New Roman"/>
              </a:rPr>
              <a:t>, 2022</a:t>
            </a:r>
            <a:r>
              <a:rPr lang="en" sz="1900">
                <a:solidFill>
                  <a:schemeClr val="dk1"/>
                </a:solidFill>
                <a:latin typeface="Times New Roman"/>
                <a:ea typeface="Times New Roman"/>
                <a:cs typeface="Times New Roman"/>
                <a:sym typeface="Times New Roman"/>
              </a:rPr>
              <a:t>) </a:t>
            </a:r>
            <a:endParaRPr sz="190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sz="1900"/>
          </a:p>
        </p:txBody>
      </p:sp>
      <p:pic>
        <p:nvPicPr>
          <p:cNvPr id="68" name="Google Shape;68;p15"/>
          <p:cNvPicPr preferRelativeResize="0"/>
          <p:nvPr/>
        </p:nvPicPr>
        <p:blipFill>
          <a:blip r:embed="rId3">
            <a:alphaModFix/>
          </a:blip>
          <a:stretch>
            <a:fillRect/>
          </a:stretch>
        </p:blipFill>
        <p:spPr>
          <a:xfrm>
            <a:off x="301725" y="879050"/>
            <a:ext cx="3647375" cy="3596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0" y="0"/>
            <a:ext cx="9144000" cy="5727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Clr>
                <a:schemeClr val="dk1"/>
              </a:buClr>
              <a:buSzPts val="1100"/>
              <a:buFont typeface="Arial"/>
              <a:buNone/>
            </a:pPr>
            <a:r>
              <a:rPr lang="en" sz="3000" b="1">
                <a:latin typeface="Times New Roman"/>
                <a:ea typeface="Times New Roman"/>
                <a:cs typeface="Times New Roman"/>
                <a:sym typeface="Times New Roman"/>
              </a:rPr>
              <a:t>Research aim and objectives</a:t>
            </a:r>
            <a:endParaRPr sz="3000" b="1">
              <a:latin typeface="Times New Roman"/>
              <a:ea typeface="Times New Roman"/>
              <a:cs typeface="Times New Roman"/>
              <a:sym typeface="Times New Roman"/>
            </a:endParaRPr>
          </a:p>
          <a:p>
            <a:pPr marL="0" lvl="0" indent="0" algn="ctr" rtl="0">
              <a:spcBef>
                <a:spcPts val="0"/>
              </a:spcBef>
              <a:spcAft>
                <a:spcPts val="0"/>
              </a:spcAft>
              <a:buNone/>
            </a:pPr>
            <a:endParaRPr sz="3000">
              <a:latin typeface="Times New Roman"/>
              <a:ea typeface="Times New Roman"/>
              <a:cs typeface="Times New Roman"/>
              <a:sym typeface="Times New Roman"/>
            </a:endParaRPr>
          </a:p>
        </p:txBody>
      </p:sp>
      <p:sp>
        <p:nvSpPr>
          <p:cNvPr id="74" name="Google Shape;74;p16"/>
          <p:cNvSpPr txBox="1">
            <a:spLocks noGrp="1"/>
          </p:cNvSpPr>
          <p:nvPr>
            <p:ph type="body" idx="1"/>
          </p:nvPr>
        </p:nvSpPr>
        <p:spPr>
          <a:xfrm>
            <a:off x="47925" y="625300"/>
            <a:ext cx="8736600" cy="25185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1900" b="1">
                <a:solidFill>
                  <a:schemeClr val="dk1"/>
                </a:solidFill>
                <a:latin typeface="Times New Roman"/>
                <a:ea typeface="Times New Roman"/>
                <a:cs typeface="Times New Roman"/>
                <a:sym typeface="Times New Roman"/>
              </a:rPr>
              <a:t>Aim</a:t>
            </a:r>
            <a:endParaRPr sz="1900" b="1">
              <a:solidFill>
                <a:schemeClr val="dk1"/>
              </a:solidFill>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SzPts val="1100"/>
              <a:buFont typeface="Arial"/>
              <a:buNone/>
            </a:pPr>
            <a:r>
              <a:rPr lang="en" sz="1900">
                <a:solidFill>
                  <a:schemeClr val="dk1"/>
                </a:solidFill>
                <a:latin typeface="Times New Roman"/>
                <a:ea typeface="Times New Roman"/>
                <a:cs typeface="Times New Roman"/>
                <a:sym typeface="Times New Roman"/>
              </a:rPr>
              <a:t>The main aim of the study is to identify the impact of poor performance management issue that has been leading to revenue failure in the retail industry.    </a:t>
            </a:r>
            <a:endParaRPr sz="1900">
              <a:solidFill>
                <a:schemeClr val="dk1"/>
              </a:solidFill>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SzPts val="1100"/>
              <a:buFont typeface="Arial"/>
              <a:buNone/>
            </a:pPr>
            <a:r>
              <a:rPr lang="en" sz="1900" b="1">
                <a:solidFill>
                  <a:schemeClr val="dk1"/>
                </a:solidFill>
                <a:latin typeface="Times New Roman"/>
                <a:ea typeface="Times New Roman"/>
                <a:cs typeface="Times New Roman"/>
                <a:sym typeface="Times New Roman"/>
              </a:rPr>
              <a:t>Objectives</a:t>
            </a:r>
            <a:endParaRPr sz="1900" b="1">
              <a:solidFill>
                <a:schemeClr val="dk1"/>
              </a:solidFill>
              <a:latin typeface="Times New Roman"/>
              <a:ea typeface="Times New Roman"/>
              <a:cs typeface="Times New Roman"/>
              <a:sym typeface="Times New Roman"/>
            </a:endParaRPr>
          </a:p>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To identify the particular issues of poor performance leading to revenue failure </a:t>
            </a:r>
            <a:endParaRPr sz="1900">
              <a:solidFill>
                <a:schemeClr val="dk1"/>
              </a:solidFill>
              <a:latin typeface="Times New Roman"/>
              <a:ea typeface="Times New Roman"/>
              <a:cs typeface="Times New Roman"/>
              <a:sym typeface="Times New Roman"/>
            </a:endParaRPr>
          </a:p>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To assess effective strategies regarding poor performance management in the retail industry </a:t>
            </a:r>
            <a:endParaRPr sz="1900">
              <a:solidFill>
                <a:schemeClr val="dk1"/>
              </a:solidFill>
              <a:latin typeface="Times New Roman"/>
              <a:ea typeface="Times New Roman"/>
              <a:cs typeface="Times New Roman"/>
              <a:sym typeface="Times New Roman"/>
            </a:endParaRPr>
          </a:p>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To develop the company by achieving the individuals' goals and company goals </a:t>
            </a:r>
            <a:endParaRPr sz="19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0" y="0"/>
            <a:ext cx="9072300" cy="882600"/>
          </a:xfrm>
          <a:prstGeom prst="rect">
            <a:avLst/>
          </a:prstGeom>
          <a:solidFill>
            <a:srgbClr val="D0E0E3"/>
          </a:solidFill>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 sz="3000" b="1">
                <a:latin typeface="Times New Roman"/>
                <a:ea typeface="Times New Roman"/>
                <a:cs typeface="Times New Roman"/>
                <a:sym typeface="Times New Roman"/>
              </a:rPr>
              <a:t>SWOT analysis</a:t>
            </a:r>
            <a:endParaRPr sz="3000"/>
          </a:p>
        </p:txBody>
      </p:sp>
      <p:graphicFrame>
        <p:nvGraphicFramePr>
          <p:cNvPr id="80" name="Google Shape;80;p17"/>
          <p:cNvGraphicFramePr/>
          <p:nvPr/>
        </p:nvGraphicFramePr>
        <p:xfrm>
          <a:off x="0" y="882600"/>
          <a:ext cx="9072300" cy="4260900"/>
        </p:xfrm>
        <a:graphic>
          <a:graphicData uri="http://schemas.openxmlformats.org/drawingml/2006/table">
            <a:tbl>
              <a:tblPr>
                <a:noFill/>
                <a:tableStyleId>{D0C8B3AB-FDB4-4F4E-B738-225B19D952A2}</a:tableStyleId>
              </a:tblPr>
              <a:tblGrid>
                <a:gridCol w="4536150"/>
                <a:gridCol w="4536150"/>
              </a:tblGrid>
              <a:tr h="2361275">
                <a:tc>
                  <a:txBody>
                    <a:bodyPr/>
                    <a:lstStyle/>
                    <a:p>
                      <a:pPr marL="0" lvl="0" indent="0" algn="just" rtl="0">
                        <a:lnSpc>
                          <a:spcPct val="150000"/>
                        </a:lnSpc>
                        <a:spcBef>
                          <a:spcPts val="0"/>
                        </a:spcBef>
                        <a:spcAft>
                          <a:spcPts val="0"/>
                        </a:spcAft>
                        <a:buNone/>
                      </a:pPr>
                      <a:r>
                        <a:rPr lang="en" sz="1600" b="1" i="1">
                          <a:latin typeface="Times New Roman"/>
                          <a:ea typeface="Times New Roman"/>
                          <a:cs typeface="Times New Roman"/>
                          <a:sym typeface="Times New Roman"/>
                        </a:rPr>
                        <a:t>Strengths</a:t>
                      </a:r>
                      <a:endParaRPr sz="1600" b="1" i="1">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Tesco is known as the largest grocery retailer in UK</a:t>
                      </a:r>
                      <a:endParaRPr sz="1600">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It has obtained many international awards</a:t>
                      </a:r>
                      <a:endParaRPr sz="1600">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It has growing number of stores across Europe</a:t>
                      </a:r>
                      <a:endParaRPr sz="1600">
                        <a:latin typeface="Times New Roman"/>
                        <a:ea typeface="Times New Roman"/>
                        <a:cs typeface="Times New Roman"/>
                        <a:sym typeface="Times New Roman"/>
                      </a:endParaRPr>
                    </a:p>
                    <a:p>
                      <a:pPr marL="0" lvl="0" indent="0" algn="l" rtl="0">
                        <a:spcBef>
                          <a:spcPts val="0"/>
                        </a:spcBef>
                        <a:spcAft>
                          <a:spcPts val="0"/>
                        </a:spcAft>
                        <a:buNone/>
                      </a:pPr>
                      <a:endParaRPr sz="1600">
                        <a:latin typeface="Times New Roman"/>
                        <a:ea typeface="Times New Roman"/>
                        <a:cs typeface="Times New Roman"/>
                        <a:sym typeface="Times New Roman"/>
                      </a:endParaRPr>
                    </a:p>
                  </a:txBody>
                  <a:tcPr marL="63500" marR="63500" marT="63500" marB="63500">
                    <a:solidFill>
                      <a:srgbClr val="FFE599"/>
                    </a:solidFill>
                  </a:tcPr>
                </a:tc>
                <a:tc>
                  <a:txBody>
                    <a:bodyPr/>
                    <a:lstStyle/>
                    <a:p>
                      <a:pPr marL="0" lvl="0" indent="0" algn="just" rtl="0">
                        <a:lnSpc>
                          <a:spcPct val="150000"/>
                        </a:lnSpc>
                        <a:spcBef>
                          <a:spcPts val="0"/>
                        </a:spcBef>
                        <a:spcAft>
                          <a:spcPts val="0"/>
                        </a:spcAft>
                        <a:buNone/>
                      </a:pPr>
                      <a:r>
                        <a:rPr lang="en" sz="1600" b="1" i="1">
                          <a:latin typeface="Times New Roman"/>
                          <a:ea typeface="Times New Roman"/>
                          <a:cs typeface="Times New Roman"/>
                          <a:sym typeface="Times New Roman"/>
                        </a:rPr>
                        <a:t>Weaknesses </a:t>
                      </a:r>
                      <a:endParaRPr sz="1600" b="1" i="1">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It has faced issues in the failed operation </a:t>
                      </a:r>
                      <a:endParaRPr sz="1600">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Issues in the financial operation</a:t>
                      </a:r>
                      <a:endParaRPr sz="1600">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Poor operational performance</a:t>
                      </a:r>
                      <a:endParaRPr sz="1600">
                        <a:latin typeface="Times New Roman"/>
                        <a:ea typeface="Times New Roman"/>
                        <a:cs typeface="Times New Roman"/>
                        <a:sym typeface="Times New Roman"/>
                      </a:endParaRPr>
                    </a:p>
                  </a:txBody>
                  <a:tcPr marL="63500" marR="63500" marT="63500" marB="63500">
                    <a:solidFill>
                      <a:srgbClr val="FFE599"/>
                    </a:solidFill>
                  </a:tcPr>
                </a:tc>
              </a:tr>
              <a:tr h="1899625">
                <a:tc>
                  <a:txBody>
                    <a:bodyPr/>
                    <a:lstStyle/>
                    <a:p>
                      <a:pPr marL="0" lvl="0" indent="0" algn="l" rtl="0">
                        <a:spcBef>
                          <a:spcPts val="0"/>
                        </a:spcBef>
                        <a:spcAft>
                          <a:spcPts val="0"/>
                        </a:spcAft>
                        <a:buNone/>
                      </a:pPr>
                      <a:r>
                        <a:rPr lang="en" sz="1600" b="1" i="1">
                          <a:latin typeface="Times New Roman"/>
                          <a:ea typeface="Times New Roman"/>
                          <a:cs typeface="Times New Roman"/>
                          <a:sym typeface="Times New Roman"/>
                        </a:rPr>
                        <a:t>Opportunities</a:t>
                      </a:r>
                      <a:endParaRPr sz="1600" b="1" i="1">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Emerging market opportunities </a:t>
                      </a:r>
                      <a:endParaRPr sz="1600">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Online shopping</a:t>
                      </a:r>
                      <a:endParaRPr sz="1600">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Expanding the business process</a:t>
                      </a:r>
                      <a:endParaRPr sz="1600">
                        <a:latin typeface="Times New Roman"/>
                        <a:ea typeface="Times New Roman"/>
                        <a:cs typeface="Times New Roman"/>
                        <a:sym typeface="Times New Roman"/>
                      </a:endParaRPr>
                    </a:p>
                  </a:txBody>
                  <a:tcPr marL="63500" marR="63500" marT="63500" marB="63500">
                    <a:solidFill>
                      <a:srgbClr val="FFE599"/>
                    </a:solidFill>
                  </a:tcPr>
                </a:tc>
                <a:tc>
                  <a:txBody>
                    <a:bodyPr/>
                    <a:lstStyle/>
                    <a:p>
                      <a:pPr marL="0" lvl="0" indent="0" algn="l" rtl="0">
                        <a:spcBef>
                          <a:spcPts val="0"/>
                        </a:spcBef>
                        <a:spcAft>
                          <a:spcPts val="0"/>
                        </a:spcAft>
                        <a:buNone/>
                      </a:pPr>
                      <a:r>
                        <a:rPr lang="en" sz="1600" b="1" i="1">
                          <a:latin typeface="Times New Roman"/>
                          <a:ea typeface="Times New Roman"/>
                          <a:cs typeface="Times New Roman"/>
                          <a:sym typeface="Times New Roman"/>
                        </a:rPr>
                        <a:t>Threats </a:t>
                      </a:r>
                      <a:endParaRPr sz="1600" b="1" i="1">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Economical crisis</a:t>
                      </a:r>
                      <a:endParaRPr sz="1600">
                        <a:latin typeface="Times New Roman"/>
                        <a:ea typeface="Times New Roman"/>
                        <a:cs typeface="Times New Roman"/>
                        <a:sym typeface="Times New Roman"/>
                      </a:endParaRPr>
                    </a:p>
                    <a:p>
                      <a:pPr marL="457200" lvl="0" indent="-330200" algn="just" rtl="0">
                        <a:lnSpc>
                          <a:spcPct val="150000"/>
                        </a:lnSpc>
                        <a:spcBef>
                          <a:spcPts val="0"/>
                        </a:spcBef>
                        <a:spcAft>
                          <a:spcPts val="0"/>
                        </a:spcAft>
                        <a:buSzPts val="1600"/>
                        <a:buFont typeface="Times New Roman"/>
                        <a:buChar char="●"/>
                      </a:pPr>
                      <a:r>
                        <a:rPr lang="en" sz="1600">
                          <a:latin typeface="Times New Roman"/>
                          <a:ea typeface="Times New Roman"/>
                          <a:cs typeface="Times New Roman"/>
                          <a:sym typeface="Times New Roman"/>
                        </a:rPr>
                        <a:t>Issues in supply chain management </a:t>
                      </a:r>
                      <a:endParaRPr sz="1600">
                        <a:latin typeface="Times New Roman"/>
                        <a:ea typeface="Times New Roman"/>
                        <a:cs typeface="Times New Roman"/>
                        <a:sym typeface="Times New Roman"/>
                      </a:endParaRPr>
                    </a:p>
                  </a:txBody>
                  <a:tcPr marL="63500" marR="63500" marT="63500" marB="63500">
                    <a:solidFill>
                      <a:srgbClr val="FFE599"/>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0" y="0"/>
            <a:ext cx="9144000" cy="572700"/>
          </a:xfrm>
          <a:prstGeom prst="rect">
            <a:avLst/>
          </a:prstGeom>
          <a:solidFill>
            <a:srgbClr val="FFE599"/>
          </a:solidFill>
        </p:spPr>
        <p:txBody>
          <a:bodyPr spcFirstLastPara="1" wrap="square" lIns="91425" tIns="91425" rIns="91425" bIns="91425" anchor="t" anchorCtr="0">
            <a:noAutofit/>
          </a:bodyPr>
          <a:lstStyle/>
          <a:p>
            <a:pPr marL="0" lvl="0" indent="0" algn="ctr" rtl="0">
              <a:lnSpc>
                <a:spcPct val="150000"/>
              </a:lnSpc>
              <a:spcBef>
                <a:spcPts val="0"/>
              </a:spcBef>
              <a:spcAft>
                <a:spcPts val="0"/>
              </a:spcAft>
              <a:buClr>
                <a:schemeClr val="dk1"/>
              </a:buClr>
              <a:buSzPts val="1100"/>
              <a:buFont typeface="Arial"/>
              <a:buNone/>
            </a:pPr>
            <a:r>
              <a:rPr lang="en" sz="3000" b="1">
                <a:latin typeface="Times New Roman"/>
                <a:ea typeface="Times New Roman"/>
                <a:cs typeface="Times New Roman"/>
                <a:sym typeface="Times New Roman"/>
              </a:rPr>
              <a:t>PESTLE analysis</a:t>
            </a:r>
            <a:endParaRPr sz="3000"/>
          </a:p>
        </p:txBody>
      </p:sp>
      <p:sp>
        <p:nvSpPr>
          <p:cNvPr id="86" name="Google Shape;86;p18"/>
          <p:cNvSpPr txBox="1">
            <a:spLocks noGrp="1"/>
          </p:cNvSpPr>
          <p:nvPr>
            <p:ph type="body" idx="1"/>
          </p:nvPr>
        </p:nvSpPr>
        <p:spPr>
          <a:xfrm>
            <a:off x="52900" y="644475"/>
            <a:ext cx="9091200" cy="3416400"/>
          </a:xfrm>
          <a:prstGeom prst="rect">
            <a:avLst/>
          </a:prstGeom>
        </p:spPr>
        <p:txBody>
          <a:bodyPr spcFirstLastPara="1" wrap="square" lIns="91425" tIns="91425" rIns="91425" bIns="91425" anchor="t" anchorCtr="0">
            <a:noAutofit/>
          </a:bodyPr>
          <a:lstStyle/>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Vibrant political culture and the citizens takes an active role in democracy</a:t>
            </a:r>
            <a:endParaRPr sz="1900">
              <a:solidFill>
                <a:schemeClr val="dk1"/>
              </a:solidFill>
              <a:latin typeface="Times New Roman"/>
              <a:ea typeface="Times New Roman"/>
              <a:cs typeface="Times New Roman"/>
              <a:sym typeface="Times New Roman"/>
            </a:endParaRPr>
          </a:p>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Thorugh nominal GDP the UK is the 6th largest economy (</a:t>
            </a:r>
            <a:r>
              <a:rPr lang="en" sz="1900">
                <a:solidFill>
                  <a:srgbClr val="222222"/>
                </a:solidFill>
                <a:highlight>
                  <a:srgbClr val="FFFFFF"/>
                </a:highlight>
                <a:latin typeface="Times New Roman"/>
                <a:ea typeface="Times New Roman"/>
                <a:cs typeface="Times New Roman"/>
                <a:sym typeface="Times New Roman"/>
              </a:rPr>
              <a:t>Paulino, 2022</a:t>
            </a:r>
            <a:r>
              <a:rPr lang="en" sz="1900">
                <a:solidFill>
                  <a:schemeClr val="dk1"/>
                </a:solidFill>
                <a:latin typeface="Times New Roman"/>
                <a:ea typeface="Times New Roman"/>
                <a:cs typeface="Times New Roman"/>
                <a:sym typeface="Times New Roman"/>
              </a:rPr>
              <a:t>)</a:t>
            </a:r>
            <a:endParaRPr sz="1900">
              <a:solidFill>
                <a:schemeClr val="dk1"/>
              </a:solidFill>
              <a:latin typeface="Times New Roman"/>
              <a:ea typeface="Times New Roman"/>
              <a:cs typeface="Times New Roman"/>
              <a:sym typeface="Times New Roman"/>
            </a:endParaRPr>
          </a:p>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Has the biggest customer market and has gradually influenced the social class</a:t>
            </a:r>
            <a:endParaRPr sz="1900">
              <a:solidFill>
                <a:schemeClr val="dk1"/>
              </a:solidFill>
              <a:latin typeface="Times New Roman"/>
              <a:ea typeface="Times New Roman"/>
              <a:cs typeface="Times New Roman"/>
              <a:sym typeface="Times New Roman"/>
            </a:endParaRPr>
          </a:p>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Technological sectors are the major contribute in the UK economy</a:t>
            </a:r>
            <a:endParaRPr sz="1900">
              <a:solidFill>
                <a:schemeClr val="dk1"/>
              </a:solidFill>
              <a:latin typeface="Times New Roman"/>
              <a:ea typeface="Times New Roman"/>
              <a:cs typeface="Times New Roman"/>
              <a:sym typeface="Times New Roman"/>
            </a:endParaRPr>
          </a:p>
          <a:p>
            <a:pPr marL="457200" lvl="0" indent="-349250" algn="just"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The government, local councils and charities help in creating awareness to the environment </a:t>
            </a:r>
            <a:endParaRPr sz="190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3000" b="1">
                <a:latin typeface="Times New Roman"/>
                <a:ea typeface="Times New Roman"/>
                <a:cs typeface="Times New Roman"/>
                <a:sym typeface="Times New Roman"/>
              </a:rPr>
              <a:t>Porter’s 5 forces analysis</a:t>
            </a:r>
            <a:endParaRPr sz="3000"/>
          </a:p>
        </p:txBody>
      </p:sp>
      <p:sp>
        <p:nvSpPr>
          <p:cNvPr id="92" name="Google Shape;92;p19"/>
          <p:cNvSpPr txBox="1">
            <a:spLocks noGrp="1"/>
          </p:cNvSpPr>
          <p:nvPr>
            <p:ph type="body" idx="1"/>
          </p:nvPr>
        </p:nvSpPr>
        <p:spPr>
          <a:xfrm>
            <a:off x="311700" y="1152475"/>
            <a:ext cx="4536600" cy="3416400"/>
          </a:xfrm>
          <a:prstGeom prst="rect">
            <a:avLst/>
          </a:prstGeom>
        </p:spPr>
        <p:txBody>
          <a:bodyPr spcFirstLastPara="1" wrap="square" lIns="91425" tIns="91425" rIns="91425" bIns="91425" anchor="t" anchorCtr="0">
            <a:normAutofit fontScale="77500" lnSpcReduction="20000"/>
          </a:bodyPr>
          <a:lstStyle/>
          <a:p>
            <a:pPr marL="457200" lvl="0" indent="-336867" algn="just" rtl="0">
              <a:lnSpc>
                <a:spcPct val="150000"/>
              </a:lnSpc>
              <a:spcBef>
                <a:spcPts val="0"/>
              </a:spcBef>
              <a:spcAft>
                <a:spcPts val="0"/>
              </a:spcAft>
              <a:buClr>
                <a:schemeClr val="dk1"/>
              </a:buClr>
              <a:buSzPct val="100000"/>
              <a:buFont typeface="Times New Roman"/>
              <a:buChar char="●"/>
            </a:pPr>
            <a:r>
              <a:rPr lang="en" sz="2200">
                <a:solidFill>
                  <a:schemeClr val="dk1"/>
                </a:solidFill>
                <a:latin typeface="Times New Roman"/>
                <a:ea typeface="Times New Roman"/>
                <a:cs typeface="Times New Roman"/>
                <a:sym typeface="Times New Roman"/>
              </a:rPr>
              <a:t>Representing competition level in the industry</a:t>
            </a:r>
            <a:endParaRPr sz="2200">
              <a:solidFill>
                <a:schemeClr val="dk1"/>
              </a:solidFill>
              <a:latin typeface="Times New Roman"/>
              <a:ea typeface="Times New Roman"/>
              <a:cs typeface="Times New Roman"/>
              <a:sym typeface="Times New Roman"/>
            </a:endParaRPr>
          </a:p>
          <a:p>
            <a:pPr marL="457200" lvl="0" indent="-336867" algn="just" rtl="0">
              <a:lnSpc>
                <a:spcPct val="150000"/>
              </a:lnSpc>
              <a:spcBef>
                <a:spcPts val="0"/>
              </a:spcBef>
              <a:spcAft>
                <a:spcPts val="0"/>
              </a:spcAft>
              <a:buClr>
                <a:schemeClr val="dk1"/>
              </a:buClr>
              <a:buSzPct val="100000"/>
              <a:buFont typeface="Times New Roman"/>
              <a:buChar char="●"/>
            </a:pPr>
            <a:r>
              <a:rPr lang="en" sz="2200">
                <a:solidFill>
                  <a:schemeClr val="dk1"/>
                </a:solidFill>
                <a:latin typeface="Times New Roman"/>
                <a:ea typeface="Times New Roman"/>
                <a:cs typeface="Times New Roman"/>
                <a:sym typeface="Times New Roman"/>
              </a:rPr>
              <a:t>It helps in analysing the new entrants' potentiality in the industry </a:t>
            </a:r>
            <a:endParaRPr sz="2200">
              <a:solidFill>
                <a:schemeClr val="dk1"/>
              </a:solidFill>
              <a:latin typeface="Times New Roman"/>
              <a:ea typeface="Times New Roman"/>
              <a:cs typeface="Times New Roman"/>
              <a:sym typeface="Times New Roman"/>
            </a:endParaRPr>
          </a:p>
          <a:p>
            <a:pPr marL="457200" lvl="0" indent="-336867" algn="just" rtl="0">
              <a:lnSpc>
                <a:spcPct val="150000"/>
              </a:lnSpc>
              <a:spcBef>
                <a:spcPts val="0"/>
              </a:spcBef>
              <a:spcAft>
                <a:spcPts val="0"/>
              </a:spcAft>
              <a:buClr>
                <a:schemeClr val="dk1"/>
              </a:buClr>
              <a:buSzPct val="100000"/>
              <a:buFont typeface="Times New Roman"/>
              <a:buChar char="●"/>
            </a:pPr>
            <a:r>
              <a:rPr lang="en" sz="2200">
                <a:solidFill>
                  <a:schemeClr val="dk1"/>
                </a:solidFill>
                <a:latin typeface="Times New Roman"/>
                <a:ea typeface="Times New Roman"/>
                <a:cs typeface="Times New Roman"/>
                <a:sym typeface="Times New Roman"/>
              </a:rPr>
              <a:t>Represents the power of suppliers</a:t>
            </a:r>
            <a:endParaRPr sz="2200">
              <a:solidFill>
                <a:schemeClr val="dk1"/>
              </a:solidFill>
              <a:latin typeface="Times New Roman"/>
              <a:ea typeface="Times New Roman"/>
              <a:cs typeface="Times New Roman"/>
              <a:sym typeface="Times New Roman"/>
            </a:endParaRPr>
          </a:p>
          <a:p>
            <a:pPr marL="457200" lvl="0" indent="-336867" algn="just" rtl="0">
              <a:lnSpc>
                <a:spcPct val="150000"/>
              </a:lnSpc>
              <a:spcBef>
                <a:spcPts val="0"/>
              </a:spcBef>
              <a:spcAft>
                <a:spcPts val="0"/>
              </a:spcAft>
              <a:buClr>
                <a:schemeClr val="dk1"/>
              </a:buClr>
              <a:buSzPct val="100000"/>
              <a:buFont typeface="Times New Roman"/>
              <a:buChar char="●"/>
            </a:pPr>
            <a:r>
              <a:rPr lang="en" sz="2200">
                <a:solidFill>
                  <a:schemeClr val="dk1"/>
                </a:solidFill>
                <a:latin typeface="Times New Roman"/>
                <a:ea typeface="Times New Roman"/>
                <a:cs typeface="Times New Roman"/>
                <a:sym typeface="Times New Roman"/>
              </a:rPr>
              <a:t>Represents the power of customers (</a:t>
            </a:r>
            <a:r>
              <a:rPr lang="en" sz="2200">
                <a:solidFill>
                  <a:srgbClr val="222222"/>
                </a:solidFill>
                <a:highlight>
                  <a:srgbClr val="FFFFFF"/>
                </a:highlight>
                <a:latin typeface="Times New Roman"/>
                <a:ea typeface="Times New Roman"/>
                <a:cs typeface="Times New Roman"/>
                <a:sym typeface="Times New Roman"/>
              </a:rPr>
              <a:t>Bushe, 2019</a:t>
            </a:r>
            <a:r>
              <a:rPr lang="en" sz="2200">
                <a:solidFill>
                  <a:schemeClr val="dk1"/>
                </a:solidFill>
                <a:latin typeface="Times New Roman"/>
                <a:ea typeface="Times New Roman"/>
                <a:cs typeface="Times New Roman"/>
                <a:sym typeface="Times New Roman"/>
              </a:rPr>
              <a:t>)</a:t>
            </a:r>
            <a:endParaRPr sz="2200">
              <a:solidFill>
                <a:schemeClr val="dk1"/>
              </a:solidFill>
              <a:latin typeface="Times New Roman"/>
              <a:ea typeface="Times New Roman"/>
              <a:cs typeface="Times New Roman"/>
              <a:sym typeface="Times New Roman"/>
            </a:endParaRPr>
          </a:p>
          <a:p>
            <a:pPr marL="457200" lvl="0" indent="-336867" algn="just" rtl="0">
              <a:lnSpc>
                <a:spcPct val="150000"/>
              </a:lnSpc>
              <a:spcBef>
                <a:spcPts val="0"/>
              </a:spcBef>
              <a:spcAft>
                <a:spcPts val="0"/>
              </a:spcAft>
              <a:buClr>
                <a:schemeClr val="dk1"/>
              </a:buClr>
              <a:buSzPct val="100000"/>
              <a:buFont typeface="Times New Roman"/>
              <a:buChar char="●"/>
            </a:pPr>
            <a:r>
              <a:rPr lang="en" sz="2200">
                <a:solidFill>
                  <a:schemeClr val="dk1"/>
                </a:solidFill>
                <a:latin typeface="Times New Roman"/>
                <a:ea typeface="Times New Roman"/>
                <a:cs typeface="Times New Roman"/>
                <a:sym typeface="Times New Roman"/>
              </a:rPr>
              <a:t>It helps in identifying the threats of the substitute</a:t>
            </a:r>
            <a:endParaRPr sz="2200"/>
          </a:p>
        </p:txBody>
      </p:sp>
      <p:pic>
        <p:nvPicPr>
          <p:cNvPr id="93" name="Google Shape;93;p19"/>
          <p:cNvPicPr preferRelativeResize="0"/>
          <p:nvPr/>
        </p:nvPicPr>
        <p:blipFill>
          <a:blip r:embed="rId3">
            <a:alphaModFix/>
          </a:blip>
          <a:stretch>
            <a:fillRect/>
          </a:stretch>
        </p:blipFill>
        <p:spPr>
          <a:xfrm>
            <a:off x="4980275" y="1232625"/>
            <a:ext cx="3990900" cy="341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Clr>
                <a:schemeClr val="dk1"/>
              </a:buClr>
              <a:buSzPts val="1100"/>
              <a:buFont typeface="Arial"/>
              <a:buNone/>
            </a:pPr>
            <a:r>
              <a:rPr lang="en" sz="3000" b="1">
                <a:latin typeface="Times New Roman"/>
                <a:ea typeface="Times New Roman"/>
                <a:cs typeface="Times New Roman"/>
                <a:sym typeface="Times New Roman"/>
              </a:rPr>
              <a:t>Stakeholder analysis</a:t>
            </a:r>
            <a:endParaRPr sz="3000"/>
          </a:p>
        </p:txBody>
      </p:sp>
      <p:sp>
        <p:nvSpPr>
          <p:cNvPr id="99" name="Google Shape;99;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68300" algn="just" rtl="0">
              <a:lnSpc>
                <a:spcPct val="150000"/>
              </a:lnSpc>
              <a:spcBef>
                <a:spcPts val="0"/>
              </a:spcBef>
              <a:spcAft>
                <a:spcPts val="0"/>
              </a:spcAft>
              <a:buClr>
                <a:schemeClr val="dk1"/>
              </a:buClr>
              <a:buSzPts val="2200"/>
              <a:buFont typeface="Times New Roman"/>
              <a:buChar char="●"/>
            </a:pPr>
            <a:r>
              <a:rPr lang="en" sz="2200">
                <a:solidFill>
                  <a:schemeClr val="dk1"/>
                </a:solidFill>
                <a:latin typeface="Times New Roman"/>
                <a:ea typeface="Times New Roman"/>
                <a:cs typeface="Times New Roman"/>
                <a:sym typeface="Times New Roman"/>
              </a:rPr>
              <a:t>It helps in understanding different attributes, interrelations and interfaces in the business</a:t>
            </a:r>
            <a:endParaRPr sz="2200">
              <a:solidFill>
                <a:schemeClr val="dk1"/>
              </a:solidFill>
              <a:latin typeface="Times New Roman"/>
              <a:ea typeface="Times New Roman"/>
              <a:cs typeface="Times New Roman"/>
              <a:sym typeface="Times New Roman"/>
            </a:endParaRPr>
          </a:p>
          <a:p>
            <a:pPr marL="457200" lvl="0" indent="-368300" algn="just" rtl="0">
              <a:lnSpc>
                <a:spcPct val="150000"/>
              </a:lnSpc>
              <a:spcBef>
                <a:spcPts val="0"/>
              </a:spcBef>
              <a:spcAft>
                <a:spcPts val="0"/>
              </a:spcAft>
              <a:buClr>
                <a:schemeClr val="dk1"/>
              </a:buClr>
              <a:buSzPts val="2200"/>
              <a:buFont typeface="Times New Roman"/>
              <a:buChar char="●"/>
            </a:pPr>
            <a:r>
              <a:rPr lang="en" sz="2200">
                <a:solidFill>
                  <a:schemeClr val="dk1"/>
                </a:solidFill>
                <a:latin typeface="Times New Roman"/>
                <a:ea typeface="Times New Roman"/>
                <a:cs typeface="Times New Roman"/>
                <a:sym typeface="Times New Roman"/>
              </a:rPr>
              <a:t>It helps in organising the planning tools for implementation</a:t>
            </a:r>
            <a:endParaRPr sz="2200">
              <a:solidFill>
                <a:schemeClr val="dk1"/>
              </a:solidFill>
              <a:latin typeface="Times New Roman"/>
              <a:ea typeface="Times New Roman"/>
              <a:cs typeface="Times New Roman"/>
              <a:sym typeface="Times New Roman"/>
            </a:endParaRPr>
          </a:p>
          <a:p>
            <a:pPr marL="457200" lvl="0" indent="-368300" algn="just" rtl="0">
              <a:lnSpc>
                <a:spcPct val="150000"/>
              </a:lnSpc>
              <a:spcBef>
                <a:spcPts val="0"/>
              </a:spcBef>
              <a:spcAft>
                <a:spcPts val="0"/>
              </a:spcAft>
              <a:buClr>
                <a:schemeClr val="dk1"/>
              </a:buClr>
              <a:buSzPts val="2200"/>
              <a:buFont typeface="Times New Roman"/>
              <a:buChar char="●"/>
            </a:pPr>
            <a:r>
              <a:rPr lang="en" sz="2200">
                <a:solidFill>
                  <a:schemeClr val="dk1"/>
                </a:solidFill>
                <a:latin typeface="Times New Roman"/>
                <a:ea typeface="Times New Roman"/>
                <a:cs typeface="Times New Roman"/>
                <a:sym typeface="Times New Roman"/>
              </a:rPr>
              <a:t>It highly provides team direction and team building</a:t>
            </a:r>
            <a:endParaRPr sz="220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just" rtl="0">
              <a:lnSpc>
                <a:spcPct val="150000"/>
              </a:lnSpc>
              <a:spcBef>
                <a:spcPts val="0"/>
              </a:spcBef>
              <a:spcAft>
                <a:spcPts val="0"/>
              </a:spcAft>
              <a:buClr>
                <a:schemeClr val="dk1"/>
              </a:buClr>
              <a:buSzPts val="1100"/>
              <a:buFont typeface="Arial"/>
              <a:buNone/>
            </a:pPr>
            <a:r>
              <a:rPr lang="en" sz="2000" b="1">
                <a:latin typeface="Times New Roman"/>
                <a:ea typeface="Times New Roman"/>
                <a:cs typeface="Times New Roman"/>
                <a:sym typeface="Times New Roman"/>
              </a:rPr>
              <a:t>Methodology and Ethics</a:t>
            </a:r>
            <a:endParaRPr sz="2000"/>
          </a:p>
        </p:txBody>
      </p:sp>
      <p:sp>
        <p:nvSpPr>
          <p:cNvPr id="105" name="Google Shape;105;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68300" algn="just" rtl="0">
              <a:lnSpc>
                <a:spcPct val="150000"/>
              </a:lnSpc>
              <a:spcBef>
                <a:spcPts val="0"/>
              </a:spcBef>
              <a:spcAft>
                <a:spcPts val="0"/>
              </a:spcAft>
              <a:buClr>
                <a:schemeClr val="dk1"/>
              </a:buClr>
              <a:buSzPts val="2200"/>
              <a:buFont typeface="Times New Roman"/>
              <a:buChar char="●"/>
            </a:pPr>
            <a:r>
              <a:rPr lang="en" sz="2200">
                <a:solidFill>
                  <a:schemeClr val="dk1"/>
                </a:solidFill>
                <a:latin typeface="Times New Roman"/>
                <a:ea typeface="Times New Roman"/>
                <a:cs typeface="Times New Roman"/>
                <a:sym typeface="Times New Roman"/>
              </a:rPr>
              <a:t>Primary data can be conducted by obtaining different views and opinions form the company’s employees (</a:t>
            </a:r>
            <a:r>
              <a:rPr lang="en" sz="2200">
                <a:solidFill>
                  <a:srgbClr val="222222"/>
                </a:solidFill>
                <a:highlight>
                  <a:srgbClr val="FFFFFF"/>
                </a:highlight>
                <a:latin typeface="Times New Roman"/>
                <a:ea typeface="Times New Roman"/>
                <a:cs typeface="Times New Roman"/>
                <a:sym typeface="Times New Roman"/>
              </a:rPr>
              <a:t>Madhani, 2023</a:t>
            </a:r>
            <a:r>
              <a:rPr lang="en" sz="2200">
                <a:solidFill>
                  <a:schemeClr val="dk1"/>
                </a:solidFill>
                <a:latin typeface="Times New Roman"/>
                <a:ea typeface="Times New Roman"/>
                <a:cs typeface="Times New Roman"/>
                <a:sym typeface="Times New Roman"/>
              </a:rPr>
              <a:t>)</a:t>
            </a:r>
            <a:endParaRPr sz="2200">
              <a:solidFill>
                <a:schemeClr val="dk1"/>
              </a:solidFill>
              <a:latin typeface="Times New Roman"/>
              <a:ea typeface="Times New Roman"/>
              <a:cs typeface="Times New Roman"/>
              <a:sym typeface="Times New Roman"/>
            </a:endParaRPr>
          </a:p>
          <a:p>
            <a:pPr marL="457200" lvl="0" indent="-368300" algn="just" rtl="0">
              <a:lnSpc>
                <a:spcPct val="150000"/>
              </a:lnSpc>
              <a:spcBef>
                <a:spcPts val="0"/>
              </a:spcBef>
              <a:spcAft>
                <a:spcPts val="0"/>
              </a:spcAft>
              <a:buClr>
                <a:schemeClr val="dk1"/>
              </a:buClr>
              <a:buSzPts val="2200"/>
              <a:buFont typeface="Times New Roman"/>
              <a:buChar char="●"/>
            </a:pPr>
            <a:r>
              <a:rPr lang="en" sz="2200">
                <a:solidFill>
                  <a:schemeClr val="dk1"/>
                </a:solidFill>
                <a:latin typeface="Times New Roman"/>
                <a:ea typeface="Times New Roman"/>
                <a:cs typeface="Times New Roman"/>
                <a:sym typeface="Times New Roman"/>
              </a:rPr>
              <a:t>It will highly help in gathering different aspects from workers and solve efficiently </a:t>
            </a:r>
            <a:endParaRPr sz="2200">
              <a:solidFill>
                <a:schemeClr val="dk1"/>
              </a:solidFill>
              <a:latin typeface="Times New Roman"/>
              <a:ea typeface="Times New Roman"/>
              <a:cs typeface="Times New Roman"/>
              <a:sym typeface="Times New Roman"/>
            </a:endParaRPr>
          </a:p>
          <a:p>
            <a:pPr marL="457200" lvl="0" indent="-368300" algn="just" rtl="0">
              <a:lnSpc>
                <a:spcPct val="150000"/>
              </a:lnSpc>
              <a:spcBef>
                <a:spcPts val="0"/>
              </a:spcBef>
              <a:spcAft>
                <a:spcPts val="0"/>
              </a:spcAft>
              <a:buClr>
                <a:schemeClr val="dk1"/>
              </a:buClr>
              <a:buSzPts val="2200"/>
              <a:buFont typeface="Times New Roman"/>
              <a:buChar char="●"/>
            </a:pPr>
            <a:r>
              <a:rPr lang="en" sz="2200">
                <a:solidFill>
                  <a:schemeClr val="dk1"/>
                </a:solidFill>
                <a:latin typeface="Times New Roman"/>
                <a:ea typeface="Times New Roman"/>
                <a:cs typeface="Times New Roman"/>
                <a:sym typeface="Times New Roman"/>
              </a:rPr>
              <a:t> The ethics of the ethical approval in accepting the review form, information sheet and questionnaires</a:t>
            </a:r>
            <a:endParaRPr sz="2200">
              <a:solidFill>
                <a:schemeClr val="dk1"/>
              </a:solidFill>
              <a:latin typeface="Times New Roman"/>
              <a:ea typeface="Times New Roman"/>
              <a:cs typeface="Times New Roman"/>
              <a:sym typeface="Times New Roman"/>
            </a:endParaRPr>
          </a:p>
          <a:p>
            <a:pPr marL="0" lvl="0" indent="0" algn="l" rtl="0">
              <a:spcBef>
                <a:spcPts val="0"/>
              </a:spcBef>
              <a:spcAft>
                <a:spcPts val="1200"/>
              </a:spcAft>
              <a:buNone/>
            </a:pPr>
            <a:endParaRPr sz="22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1299</Words>
  <PresentationFormat>On-screen Show (16:9)</PresentationFormat>
  <Paragraphs>90</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Simple Light</vt:lpstr>
      <vt:lpstr>POOR PERFORMANCE MANAGEMENT ISSUE LEADING TO REVENUE FAILURE IN THE RETAIL INDUSTRY OF THE UK: A CASE OF TESCO </vt:lpstr>
      <vt:lpstr>Introduction and Overview of Tesco</vt:lpstr>
      <vt:lpstr> Issue of performance management of Tesco</vt:lpstr>
      <vt:lpstr>Research aim and objectives </vt:lpstr>
      <vt:lpstr>SWOT analysis</vt:lpstr>
      <vt:lpstr>PESTLE analysis</vt:lpstr>
      <vt:lpstr>Porter’s 5 forces analysis</vt:lpstr>
      <vt:lpstr>Stakeholder analysis</vt:lpstr>
      <vt:lpstr>Methodology and Ethics</vt:lpstr>
      <vt:lpstr>Project schedule</vt:lpstr>
      <vt:lpstr> Conclusion</vt:lpstr>
      <vt:lpstr>References</vt:lpstr>
      <vt:lpstr>Slide 13</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POOR PERFORMANCE MANAGEMENT ISSUE LEADING TO REVENUE FAILURE IN THE RETAIL INDUSTRY OF THE UK: A CASE OF TESCO </dc:title>
  <cp:revision>1</cp:revision>
  <dcterms:modified xsi:type="dcterms:W3CDTF">2023-04-28T15:22:54Z</dcterms:modified>
</cp:coreProperties>
</file>